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8" r:id="rId11"/>
    <p:sldId id="263" r:id="rId12"/>
    <p:sldId id="264" r:id="rId13"/>
    <p:sldId id="269" r:id="rId14"/>
    <p:sldId id="270" r:id="rId15"/>
    <p:sldId id="271" r:id="rId16"/>
    <p:sldId id="273" r:id="rId17"/>
    <p:sldId id="272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599" autoAdjust="0"/>
  </p:normalViewPr>
  <p:slideViewPr>
    <p:cSldViewPr>
      <p:cViewPr>
        <p:scale>
          <a:sx n="90" d="100"/>
          <a:sy n="90" d="100"/>
        </p:scale>
        <p:origin x="-250" y="9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280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6C5AA23-2241-4578-B66B-8221BCD9B451}" type="datetimeFigureOut">
              <a:rPr lang="pl-PL"/>
              <a:pPr>
                <a:defRPr/>
              </a:pPr>
              <a:t>2013-11-23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B03851C-35D6-4EF4-A8D4-DB9013A271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765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DCFE2E-4B73-48BC-B5FF-0A0BCA522BF9}" type="slidenum">
              <a:rPr lang="pl-PL" smtClean="0"/>
              <a:pPr/>
              <a:t>15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Prostokąt zaokrąglony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7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FE8F8B-263C-44C7-874B-8562BE8523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627EF-1D4A-410A-921A-E0D04A217E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077A5-BD13-4620-84C1-F8A24481C0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BCA50-2D1E-4FBA-96D1-CE5612AB10A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Prostokąt zaokrąglony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154BF4-EB84-4F95-9797-B0897FF114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000B-29D5-4C4D-84F2-31778255A2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7A1F-808B-49E2-A1F0-DF0E53425E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231A-96D3-4BB5-84DC-55C3C82F3D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84C817-7CDD-488A-8B6E-92F7191E49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A049-81BA-40B4-98AC-108312CBA8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Prostokąt z zaokrąglonym rogi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80AC26-CE5B-461D-98F8-707FF66828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1" name="Symbol zastępczy tekstu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1C33C8C-7F03-4546-AB48-D02E241795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5" r:id="rId7"/>
    <p:sldLayoutId id="2147483710" r:id="rId8"/>
    <p:sldLayoutId id="2147483716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rotokol_interwencji.doc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Zestawienie%20projekt.xls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REJESTR DZIAŁAŃ RATOWNICZYCH</a:t>
            </a: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5651500" y="5949950"/>
            <a:ext cx="2368550" cy="4333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b="1" dirty="0" smtClean="0"/>
              <a:t>Śląskie WOPR</a:t>
            </a:r>
            <a:endParaRPr lang="pl-PL" b="1" dirty="0"/>
          </a:p>
        </p:txBody>
      </p:sp>
      <p:pic>
        <p:nvPicPr>
          <p:cNvPr id="6148" name="Obraz 7" descr="Seb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4076700"/>
            <a:ext cx="2520950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pole tekstowe 8"/>
          <p:cNvSpPr txBox="1">
            <a:spLocks noChangeArrowheads="1"/>
          </p:cNvSpPr>
          <p:nvPr/>
        </p:nvSpPr>
        <p:spPr bwMode="auto">
          <a:xfrm>
            <a:off x="1835150" y="2781300"/>
            <a:ext cx="57610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/>
              <a:t>Podstawy prawne i założenia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900113" y="2565400"/>
            <a:ext cx="7380287" cy="200818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z="6600" b="1" smtClean="0">
                <a:solidFill>
                  <a:srgbClr val="3333FF"/>
                </a:solidFill>
              </a:rPr>
              <a:t>ZDARZENIA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Obraz 5" descr="zdarzenia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54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Obraz 7" descr="zdarzenia2.jp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0"/>
            <a:ext cx="3905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Strzałka wygięta w górę 32"/>
          <p:cNvSpPr/>
          <p:nvPr/>
        </p:nvSpPr>
        <p:spPr>
          <a:xfrm>
            <a:off x="3995738" y="2565400"/>
            <a:ext cx="720725" cy="273526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0" y="404813"/>
            <a:ext cx="1331913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-180975" y="3860800"/>
            <a:ext cx="1331913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5867400" y="404813"/>
            <a:ext cx="1331913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" name="Elipsa 8"/>
          <p:cNvSpPr/>
          <p:nvPr/>
        </p:nvSpPr>
        <p:spPr>
          <a:xfrm>
            <a:off x="6732588" y="3860800"/>
            <a:ext cx="1331912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4787900" y="836613"/>
            <a:ext cx="2160588" cy="12969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6804025" y="692150"/>
            <a:ext cx="1871663" cy="1728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1258888" y="2276475"/>
            <a:ext cx="727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/>
              <a:t>A tu se naruchaj informacje</a:t>
            </a:r>
          </a:p>
        </p:txBody>
      </p:sp>
      <p:pic>
        <p:nvPicPr>
          <p:cNvPr id="17411" name="Obraz 6" descr="zdarzenia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484313"/>
            <a:ext cx="5210175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trzałka w dół 7"/>
          <p:cNvSpPr/>
          <p:nvPr/>
        </p:nvSpPr>
        <p:spPr>
          <a:xfrm>
            <a:off x="4572000" y="476250"/>
            <a:ext cx="360363" cy="936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5795963" y="2133600"/>
            <a:ext cx="1331912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565400"/>
            <a:ext cx="8183562" cy="1241425"/>
          </a:xfrm>
        </p:spPr>
        <p:txBody>
          <a:bodyPr>
            <a:noAutofit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72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SPRZĘT</a:t>
            </a:r>
            <a:endParaRPr lang="pl-PL" sz="7200" b="1" i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Obraz 3" descr="BAZA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528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Obraz 4" descr="BAZA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2875" y="0"/>
            <a:ext cx="3921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trzałka wygięta w górę 5"/>
          <p:cNvSpPr/>
          <p:nvPr/>
        </p:nvSpPr>
        <p:spPr>
          <a:xfrm>
            <a:off x="4211638" y="2708275"/>
            <a:ext cx="720725" cy="273685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1116013" y="404813"/>
            <a:ext cx="1331912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0" y="3860800"/>
            <a:ext cx="1331913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6084888" y="404813"/>
            <a:ext cx="1330325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" name="Elipsa 8"/>
          <p:cNvSpPr/>
          <p:nvPr/>
        </p:nvSpPr>
        <p:spPr>
          <a:xfrm>
            <a:off x="6948488" y="3860800"/>
            <a:ext cx="1331912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Obraz 4" descr="BAZA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1052513"/>
            <a:ext cx="523875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trzałka w dół 5"/>
          <p:cNvSpPr/>
          <p:nvPr/>
        </p:nvSpPr>
        <p:spPr>
          <a:xfrm>
            <a:off x="4572000" y="333375"/>
            <a:ext cx="360363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Elipsa 3"/>
          <p:cNvSpPr/>
          <p:nvPr/>
        </p:nvSpPr>
        <p:spPr>
          <a:xfrm>
            <a:off x="5940425" y="1700213"/>
            <a:ext cx="1331913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565400"/>
            <a:ext cx="8183562" cy="1241425"/>
          </a:xfrm>
        </p:spPr>
        <p:txBody>
          <a:bodyPr>
            <a:noAutofit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44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EWIDENCJA RATOWNIKÓW</a:t>
            </a:r>
            <a:endParaRPr lang="pl-PL" sz="4400" b="1" i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Obraz 5" descr="EWIDENCJA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4313237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Obraz 6" descr="EWIDENCJA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3041650"/>
            <a:ext cx="42386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>
          <a:xfrm>
            <a:off x="468313" y="908050"/>
            <a:ext cx="8183562" cy="41894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z="3200" b="1" dirty="0" smtClean="0">
                <a:solidFill>
                  <a:srgbClr val="3333FF"/>
                </a:solidFill>
              </a:rPr>
              <a:t>Do momentu stworzenia systemu raportowania należałoby (oprócz każdorazowego wypełnienia formularza z akcji/interwencji ratowniczej) tworzyć co ...</a:t>
            </a:r>
            <a:r>
              <a:rPr lang="pl-PL" sz="3200" b="1" dirty="0" err="1" smtClean="0">
                <a:solidFill>
                  <a:srgbClr val="3333FF"/>
                </a:solidFill>
              </a:rPr>
              <a:t>x….czasu</a:t>
            </a:r>
            <a:r>
              <a:rPr lang="pl-PL" sz="3200" b="1" dirty="0" smtClean="0">
                <a:solidFill>
                  <a:srgbClr val="3333FF"/>
                </a:solidFill>
              </a:rPr>
              <a:t> zbiorcze zestawienie zdarzeń, wg przykładowego wzoru (obowiązkowo arkusz EXCEL)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z="3200" b="1" dirty="0" smtClean="0">
                <a:solidFill>
                  <a:srgbClr val="3333FF"/>
                </a:solidFill>
                <a:hlinkClick r:id="rId2" action="ppaction://hlinkfile"/>
              </a:rPr>
              <a:t>Do formularza</a:t>
            </a:r>
            <a:endParaRPr lang="pl-PL" sz="3200" b="1" dirty="0" smtClean="0">
              <a:solidFill>
                <a:srgbClr val="3333FF"/>
              </a:solidFill>
            </a:endParaRPr>
          </a:p>
        </p:txBody>
      </p:sp>
      <p:sp>
        <p:nvSpPr>
          <p:cNvPr id="3" name="Strzałka w prawo 2"/>
          <p:cNvSpPr/>
          <p:nvPr/>
        </p:nvSpPr>
        <p:spPr>
          <a:xfrm>
            <a:off x="1835150" y="5516563"/>
            <a:ext cx="936625" cy="433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196975"/>
            <a:ext cx="8183562" cy="41878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z="4000" b="1" smtClean="0">
                <a:solidFill>
                  <a:srgbClr val="FF0000"/>
                </a:solidFill>
              </a:rPr>
              <a:t>Niedostosowanie się do wymogów określonych w Ustawie może skutkować cofnięciem zgody na wykonywanie Ratownictwa Wodnego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2708275"/>
            <a:ext cx="8183562" cy="26654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NAKŁADA OBOWIĄZEK EWIDENCJONOWANIA ZDARZEŃ</a:t>
            </a:r>
            <a:br>
              <a:rPr lang="pl-PL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NA PODMIOTY UPRAWNIONE</a:t>
            </a:r>
            <a:br>
              <a:rPr lang="pl-PL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DO WYKONYWANIA RATOWNICTWA WODNEGO</a:t>
            </a:r>
            <a:endParaRPr lang="pl-P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171" name="Symbol zastępczy zawartości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24669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z="3200" b="1" smtClean="0"/>
              <a:t>Ustawa z dnia 18 sierpnia 2011r. o bezpieczeństwie osób przebywających na obszarach wodnych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908050"/>
            <a:ext cx="8183562" cy="41894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z="4000" b="1" smtClean="0">
                <a:solidFill>
                  <a:srgbClr val="3333FF"/>
                </a:solidFill>
              </a:rPr>
              <a:t>Aby móc współpracować z Centrami Zarządzania Kryzysowego i funkcjonować w strukturach  KSR, stworzenie raportowania online jest konieczne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" y="333375"/>
            <a:ext cx="9001125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Podstawa ustawowa ewidencjonowania zdarzeń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916113"/>
            <a:ext cx="8496300" cy="1873250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b="1" dirty="0"/>
              <a:t>Art 14. ust. 1 pkt. 3)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b="1" dirty="0"/>
              <a:t>Ustawy o bezpieczeństwie osób przebywających na obszarach wodnych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pl-PL" sz="2400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b="1" i="1" dirty="0"/>
              <a:t>o treści: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8313" y="3576638"/>
            <a:ext cx="8389937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1400" b="1" i="1"/>
              <a:t>Art. 14.</a:t>
            </a:r>
          </a:p>
          <a:p>
            <a:pPr algn="ctr"/>
            <a:r>
              <a:rPr lang="pl-PL" sz="1400" b="1" i="1"/>
              <a:t>1. Podmioty uprawnione do wykonywania ratownictwa wodnego: </a:t>
            </a:r>
          </a:p>
          <a:p>
            <a:pPr algn="ctr"/>
            <a:r>
              <a:rPr lang="pl-PL" sz="1400" b="1" i="1"/>
              <a:t>1) organizują, kierują, koordynują i bezpośrednio prowadzą działania ratownicze w ramach ratownictwa wodnego, z zastrzeżeniem ust. 2;</a:t>
            </a:r>
          </a:p>
          <a:p>
            <a:pPr algn="ctr"/>
            <a:r>
              <a:rPr lang="pl-PL" sz="1400" b="1" i="1"/>
              <a:t>2) prowadzą działalność profilaktyczną i edukacyjną dotyczącą bezpieczeństwa na obszarach wodnych;</a:t>
            </a:r>
          </a:p>
          <a:p>
            <a:pPr algn="ctr"/>
            <a:r>
              <a:rPr lang="pl-PL" b="1" i="1">
                <a:solidFill>
                  <a:srgbClr val="FF0000"/>
                </a:solidFill>
              </a:rPr>
              <a:t>3</a:t>
            </a:r>
            <a:r>
              <a:rPr lang="pl-PL" b="1" i="1" u="sng">
                <a:solidFill>
                  <a:srgbClr val="FF0000"/>
                </a:solidFill>
              </a:rPr>
              <a:t>) prowadzą dokumentację działań ratowniczych, o których mowa w pkt 1, w tym rejestr działań ratowniczych;</a:t>
            </a:r>
          </a:p>
          <a:p>
            <a:pPr algn="ctr"/>
            <a:r>
              <a:rPr lang="pl-PL" sz="1400" b="1" i="1"/>
              <a:t>4) ujawniają zagrożenia w zakresie bezpieczeństwa osób przebywających na obszarach wodnych;</a:t>
            </a:r>
          </a:p>
          <a:p>
            <a:pPr algn="ctr"/>
            <a:r>
              <a:rPr lang="pl-PL" sz="1400" b="1" i="1"/>
              <a:t>5) przekazują informację o zagrożeniach, o których mowa w pkt 4, właściwej radzie gminy.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9350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Zawartość rejestru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12875"/>
            <a:ext cx="8424863" cy="1800225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b="1" dirty="0"/>
              <a:t>Art 14. ust. 3, pkt. 1-3)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b="1" dirty="0"/>
              <a:t>Ustawy o bezpieczeństwie osób przebywających na obszarach wodnych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pl-PL" sz="2400" b="1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b="1" dirty="0"/>
              <a:t>o treści: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50825" y="3630613"/>
            <a:ext cx="8713788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1600" b="1" i="1"/>
              <a:t>3. Rejestr, o którym mowa w ust. 1 pkt 3, obejmuje następujące dane:</a:t>
            </a:r>
          </a:p>
          <a:p>
            <a:pPr algn="ctr"/>
            <a:r>
              <a:rPr lang="pl-PL" sz="1600" b="1" i="1">
                <a:solidFill>
                  <a:srgbClr val="FF0000"/>
                </a:solidFill>
              </a:rPr>
              <a:t>1) imię i nazwisko osoby, której udzielono pomocy w ramach działań ratowniczych, datę i miejsce urodzenia oraz adres zamieszkania;</a:t>
            </a:r>
          </a:p>
          <a:p>
            <a:pPr algn="ctr"/>
            <a:r>
              <a:rPr lang="pl-PL" sz="1600" b="1" i="1">
                <a:solidFill>
                  <a:srgbClr val="FF0000"/>
                </a:solidFill>
              </a:rPr>
              <a:t>2) rodzaj doznanego urazu lub zachorowania osoby, o której mowa w pkt 1;</a:t>
            </a:r>
          </a:p>
          <a:p>
            <a:pPr algn="ctr"/>
            <a:r>
              <a:rPr lang="pl-PL" sz="1600" b="1" i="1">
                <a:solidFill>
                  <a:srgbClr val="FF0000"/>
                </a:solidFill>
              </a:rPr>
              <a:t>3) rodzaj udzielonej pomocy;</a:t>
            </a:r>
          </a:p>
          <a:p>
            <a:pPr algn="ctr"/>
            <a:r>
              <a:rPr lang="pl-PL" sz="1600" b="1" i="1">
                <a:solidFill>
                  <a:srgbClr val="FF0000"/>
                </a:solidFill>
              </a:rPr>
              <a:t>4) miejsce wypadku;</a:t>
            </a:r>
          </a:p>
          <a:p>
            <a:pPr algn="ctr"/>
            <a:r>
              <a:rPr lang="pl-PL" sz="1600" b="1" i="1">
                <a:solidFill>
                  <a:srgbClr val="FF0000"/>
                </a:solidFill>
              </a:rPr>
              <a:t>5) imiona i nazwiska ratowników wodnych udzielających pomocy;</a:t>
            </a:r>
          </a:p>
          <a:p>
            <a:pPr algn="ctr"/>
            <a:r>
              <a:rPr lang="pl-PL" sz="1600" b="1" i="1">
                <a:solidFill>
                  <a:srgbClr val="FF0000"/>
                </a:solidFill>
              </a:rPr>
              <a:t>6) datę prowadzenia działań ratowniczych;</a:t>
            </a:r>
          </a:p>
          <a:p>
            <a:pPr algn="ctr"/>
            <a:r>
              <a:rPr lang="pl-PL" sz="1600" b="1" i="1">
                <a:solidFill>
                  <a:srgbClr val="FF0000"/>
                </a:solidFill>
              </a:rPr>
              <a:t>7) czas i miejsce przekazania osoby, o której mowa w pkt 1, jednostkom systemu Państwowe Ratownictwo Medyczne lub innym służbom.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476250"/>
            <a:ext cx="4533900" cy="577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5032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4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Wzór </a:t>
            </a:r>
            <a:r>
              <a:rPr lang="pl-PL" sz="2400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druku opracowany przez śląskie WOPR</a:t>
            </a:r>
            <a:endParaRPr lang="pl-PL" sz="2400" i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0825" y="6021388"/>
            <a:ext cx="87137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1400" b="1" i="1">
                <a:solidFill>
                  <a:srgbClr val="FF0000"/>
                </a:solidFill>
              </a:rPr>
              <a:t>7) czas i miejsce przekazania osoby, o której mowa w pkt 1, jednostkom systemu Państwowe Ratownictwo Medyczne lub innym służbom.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79388" y="981075"/>
            <a:ext cx="2160587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b="1" i="1">
                <a:solidFill>
                  <a:srgbClr val="FF0000"/>
                </a:solidFill>
              </a:rPr>
              <a:t>1) imię i nazwisko osoby, której udzielono pomocy w ramach działań ratowniczych, datę i miejsce urodzenia oraz adres zamieszkania;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6659563" y="908050"/>
            <a:ext cx="23050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b="1" i="1">
                <a:solidFill>
                  <a:srgbClr val="FF0000"/>
                </a:solidFill>
              </a:rPr>
              <a:t>2) rodzaj doznanego urazu lub zachorowania osoby, o której mowa w pkt 1;</a:t>
            </a: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323850" y="3213100"/>
            <a:ext cx="18716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b="1" i="1">
                <a:solidFill>
                  <a:srgbClr val="FF0000"/>
                </a:solidFill>
              </a:rPr>
              <a:t>3) rodzaj udzielonej pomocy;</a:t>
            </a: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6877050" y="3429000"/>
            <a:ext cx="190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1400" b="1" i="1">
                <a:solidFill>
                  <a:srgbClr val="FF0000"/>
                </a:solidFill>
              </a:rPr>
              <a:t>4) miejsce wypadku;</a:t>
            </a:r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179388" y="4437063"/>
            <a:ext cx="23050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b="1" i="1">
                <a:solidFill>
                  <a:srgbClr val="FF0000"/>
                </a:solidFill>
              </a:rPr>
              <a:t>5) imiona i nazwiska ratowników wodnych udzielających pomocy;</a:t>
            </a: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6659563" y="4581525"/>
            <a:ext cx="21050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b="1" i="1">
                <a:solidFill>
                  <a:srgbClr val="FF0000"/>
                </a:solidFill>
              </a:rPr>
              <a:t>6) datę prowadzenia działań ratowniczych;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772400" cy="9350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Archiwizacja danych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268413"/>
            <a:ext cx="8713787" cy="1800225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Art 14. ust. 4,)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Ustawy o bezpieczeństwie osób przebywających na obszarach wodnych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pl-PL" sz="2400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o treści: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0825" y="2852738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b="1" i="1">
                <a:solidFill>
                  <a:srgbClr val="FF0000"/>
                </a:solidFill>
              </a:rPr>
              <a:t>4. Informacje, o których mowa w ust. 3, są przechowywane przez okres 10 lat od dnia ich wprowadzenia do rejestru.</a:t>
            </a:r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 rot="5400000">
            <a:off x="4248151" y="3176587"/>
            <a:ext cx="1008062" cy="1655763"/>
          </a:xfrm>
          <a:custGeom>
            <a:avLst/>
            <a:gdLst>
              <a:gd name="T0" fmla="*/ 1646786662 w 21600"/>
              <a:gd name="T1" fmla="*/ 0 h 21600"/>
              <a:gd name="T2" fmla="*/ 0 w 21600"/>
              <a:gd name="T3" fmla="*/ 2147483647 h 21600"/>
              <a:gd name="T4" fmla="*/ 1646786662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rgbClr val="3333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68313" y="5157788"/>
            <a:ext cx="82073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b="1" i="1">
                <a:solidFill>
                  <a:srgbClr val="3333FF"/>
                </a:solidFill>
              </a:rPr>
              <a:t>Ustawa o ochronie danych osobowych</a:t>
            </a:r>
          </a:p>
          <a:p>
            <a:pPr algn="ctr"/>
            <a:r>
              <a:rPr lang="pl-PL" b="1" i="1">
                <a:solidFill>
                  <a:srgbClr val="3333FF"/>
                </a:solidFill>
              </a:rPr>
              <a:t>gdzie</a:t>
            </a:r>
          </a:p>
          <a:p>
            <a:pPr algn="ctr"/>
            <a:r>
              <a:rPr lang="pl-PL" b="1" i="1">
                <a:solidFill>
                  <a:srgbClr val="3333FF"/>
                </a:solidFill>
              </a:rPr>
              <a:t>Śląskie WOPR będzie występował jako administrator danych</a:t>
            </a:r>
          </a:p>
        </p:txBody>
      </p:sp>
      <p:sp>
        <p:nvSpPr>
          <p:cNvPr id="11271" name="pole tekstowe 8"/>
          <p:cNvSpPr txBox="1">
            <a:spLocks noChangeArrowheads="1"/>
          </p:cNvSpPr>
          <p:nvPr/>
        </p:nvSpPr>
        <p:spPr bwMode="auto">
          <a:xfrm>
            <a:off x="2051050" y="4581525"/>
            <a:ext cx="5616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rgbClr val="FF0000"/>
                </a:solidFill>
              </a:rPr>
              <a:t>Co implikuje spełnianie warunków zawartych w</a:t>
            </a:r>
            <a:r>
              <a:rPr lang="pl-PL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772400" cy="9350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Udostępnianie danych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484313"/>
            <a:ext cx="8713787" cy="1800225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Art 14. ust. 5, </a:t>
            </a:r>
            <a:r>
              <a:rPr lang="pl-PL" sz="2400" dirty="0" err="1"/>
              <a:t>pkt</a:t>
            </a:r>
            <a:r>
              <a:rPr lang="pl-PL" sz="2400" dirty="0"/>
              <a:t> 1-2)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Ustawy o bezpieczeństwie osób przebywających na obszarach wodnych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pl-PL" sz="2400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o treści: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79388" y="3716338"/>
            <a:ext cx="871378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b="1" i="1">
                <a:solidFill>
                  <a:srgbClr val="FF0000"/>
                </a:solidFill>
              </a:rPr>
              <a:t>5. Podmiot uprawniony do wykonywania ratownictwa wodnego udostępnia informacje, o których mowa w ust. 3, na pisemny wniosek:</a:t>
            </a:r>
          </a:p>
          <a:p>
            <a:pPr algn="ctr"/>
            <a:endParaRPr lang="pl-PL" b="1" i="1">
              <a:solidFill>
                <a:srgbClr val="FF0000"/>
              </a:solidFill>
            </a:endParaRPr>
          </a:p>
          <a:p>
            <a:pPr algn="ctr"/>
            <a:r>
              <a:rPr lang="pl-PL" b="1" i="1">
                <a:solidFill>
                  <a:srgbClr val="FF0000"/>
                </a:solidFill>
              </a:rPr>
              <a:t>1) osobie, której udzielono pomocy w ramach działań ratowniczych, oraz</a:t>
            </a:r>
          </a:p>
          <a:p>
            <a:pPr algn="ctr"/>
            <a:r>
              <a:rPr lang="pl-PL" b="1" i="1">
                <a:solidFill>
                  <a:srgbClr val="FF0000"/>
                </a:solidFill>
              </a:rPr>
              <a:t>2) Policji, prokuraturze, sądom, dyrektorowi parku narodowego i zakładom ubezpieczeń, w związku z prowadzonym przez nie postępowaniem.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9350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Elektroniczna baza </a:t>
            </a:r>
            <a:r>
              <a:rPr lang="pl-PL" sz="3600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danych </a:t>
            </a:r>
            <a:r>
              <a:rPr lang="pl-PL" sz="3600" i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sprzętu,ludzi</a:t>
            </a:r>
            <a:r>
              <a:rPr lang="pl-PL" sz="3600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 środków</a:t>
            </a:r>
            <a:endParaRPr lang="pl-PL" sz="3600" i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628775"/>
            <a:ext cx="8713788" cy="1800225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Podstawa Art 12. ust. 5, </a:t>
            </a:r>
            <a:r>
              <a:rPr lang="pl-PL" sz="2400" dirty="0" err="1"/>
              <a:t>pkt</a:t>
            </a:r>
            <a:r>
              <a:rPr lang="pl-PL" sz="2400" dirty="0"/>
              <a:t> 1-2)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Ustawy o bezpieczeństwie osób przebywających na obszarach wodnych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pl-PL" sz="1200" dirty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o treści: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95288" y="3179763"/>
            <a:ext cx="8424862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1200" b="1" i="1"/>
              <a:t>Art. 12.</a:t>
            </a:r>
          </a:p>
          <a:p>
            <a:pPr algn="ctr"/>
            <a:r>
              <a:rPr lang="pl-PL" sz="1200" b="1" i="1"/>
              <a:t>…………</a:t>
            </a:r>
          </a:p>
          <a:p>
            <a:pPr algn="ctr"/>
            <a:r>
              <a:rPr lang="pl-PL" sz="1200" b="1" i="1"/>
              <a:t>2. Minister właściwy do spraw wewnętrznych udziela, w drodze decyzji administracyjnej, zgody, o której mowa w ust. 1, na wniosek podmiotu ubiegającego się o jej udzielenie, o ile podmiot ten spełnia następujące warunki:</a:t>
            </a:r>
          </a:p>
          <a:p>
            <a:pPr algn="ctr"/>
            <a:r>
              <a:rPr lang="pl-PL" sz="1200" b="1" i="1"/>
              <a:t>1) zapewnia stan gotowości do wykonywania ratownictwa wodnego, poprzez utrzymywanie stałych dyżurów ratowników wodnych;</a:t>
            </a:r>
          </a:p>
          <a:p>
            <a:pPr algn="ctr"/>
            <a:r>
              <a:rPr lang="pl-PL" sz="1200" b="1" i="1">
                <a:solidFill>
                  <a:srgbClr val="FF0000"/>
                </a:solidFill>
              </a:rPr>
              <a:t>2) dysponuje kadrą ratowników wodnych w liczbie niezbędnej do zapewnienia stanu gotowości, o którym mowa w pkt 1;</a:t>
            </a:r>
          </a:p>
          <a:p>
            <a:pPr algn="ctr"/>
            <a:r>
              <a:rPr lang="pl-PL" sz="1200" b="1" i="1"/>
              <a:t>3) posiada siedzibę;</a:t>
            </a:r>
          </a:p>
          <a:p>
            <a:pPr algn="ctr"/>
            <a:r>
              <a:rPr lang="pl-PL" sz="1200" b="1" i="1">
                <a:solidFill>
                  <a:srgbClr val="FF0000"/>
                </a:solidFill>
              </a:rPr>
              <a:t>4) posiada niezbędny do wykonywania ratownictwa wodnego sprzęt specjalistyczny oraz środki transportu i łączności.</a:t>
            </a:r>
          </a:p>
          <a:p>
            <a:pPr algn="ctr"/>
            <a:r>
              <a:rPr lang="pl-PL" sz="1200" b="1" i="1"/>
              <a:t>3. Wniosek, o którym mowa w ust. 2, zawiera:</a:t>
            </a:r>
          </a:p>
          <a:p>
            <a:pPr algn="ctr"/>
            <a:r>
              <a:rPr lang="pl-PL" sz="1200" b="1" i="1"/>
              <a:t>1) nazwę podmiotu, siedzibę i jego adres;</a:t>
            </a:r>
          </a:p>
          <a:p>
            <a:pPr algn="ctr"/>
            <a:r>
              <a:rPr lang="pl-PL" sz="1200" b="1" i="1"/>
              <a:t>2) informację o obszarze działania, na którym ma być wykonywane ratownictwo wodne;</a:t>
            </a:r>
          </a:p>
          <a:p>
            <a:pPr algn="ctr"/>
            <a:r>
              <a:rPr lang="pl-PL" sz="1200" b="1" i="1">
                <a:solidFill>
                  <a:srgbClr val="FF0000"/>
                </a:solidFill>
              </a:rPr>
              <a:t>3) informację o liczbie ratowników wodnych oraz posiadanych przez nich kwalifikacjach przydatnych w ratownictwie wodnym;</a:t>
            </a:r>
          </a:p>
          <a:p>
            <a:pPr algn="ctr"/>
            <a:r>
              <a:rPr lang="pl-PL" sz="1200" b="1" i="1">
                <a:solidFill>
                  <a:srgbClr val="FF0000"/>
                </a:solidFill>
              </a:rPr>
              <a:t>4) wykaz sprzętu specjalistycznego, środków transportu i łączności;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0113" y="1989138"/>
            <a:ext cx="7380287" cy="2009775"/>
          </a:xfrm>
        </p:spPr>
        <p:txBody>
          <a:bodyPr>
            <a:normAutofit lnSpcReduction="10000"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4400" b="1" dirty="0" smtClean="0">
                <a:solidFill>
                  <a:srgbClr val="3333FF"/>
                </a:solidFill>
              </a:rPr>
              <a:t>Przykład wstępnego rozwiązania raportowania</a:t>
            </a:r>
            <a:endParaRPr lang="pl-PL" sz="44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218</TotalTime>
  <Words>811</Words>
  <Application>Microsoft Office PowerPoint</Application>
  <PresentationFormat>Pokaz na ekranie (4:3)</PresentationFormat>
  <Paragraphs>84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Verdana</vt:lpstr>
      <vt:lpstr>Wingdings 2</vt:lpstr>
      <vt:lpstr>Calibri</vt:lpstr>
      <vt:lpstr>Aspekt</vt:lpstr>
      <vt:lpstr>REJESTR DZIAŁAŃ RATOWNICZYCH</vt:lpstr>
      <vt:lpstr>NAKŁADA OBOWIĄZEK EWIDENCJONOWANIA ZDARZEŃ NA PODMIOTY UPRAWNIONE DO WYKONYWANIA RATOWNICTWA WODNEGO</vt:lpstr>
      <vt:lpstr>Podstawa ustawowa ewidencjonowania zdarzeń</vt:lpstr>
      <vt:lpstr>Zawartość rejestru</vt:lpstr>
      <vt:lpstr>Wzór druku opracowany przez śląskie WOPR</vt:lpstr>
      <vt:lpstr>Archiwizacja danych</vt:lpstr>
      <vt:lpstr>Udostępnianie danych</vt:lpstr>
      <vt:lpstr>Elektroniczna baza danych sprzętu,ludzi i środków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REJESTR ZDARZEŃ</dc:title>
  <dc:creator>SD</dc:creator>
  <cp:lastModifiedBy>Jarecki</cp:lastModifiedBy>
  <cp:revision>25</cp:revision>
  <dcterms:created xsi:type="dcterms:W3CDTF">2013-11-14T20:48:00Z</dcterms:created>
  <dcterms:modified xsi:type="dcterms:W3CDTF">2013-11-23T00:46:06Z</dcterms:modified>
</cp:coreProperties>
</file>